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57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73" r:id="rId6"/>
    <p:sldId id="260" r:id="rId7"/>
    <p:sldId id="276" r:id="rId8"/>
    <p:sldId id="275" r:id="rId9"/>
    <p:sldId id="261" r:id="rId10"/>
    <p:sldId id="262" r:id="rId11"/>
    <p:sldId id="263" r:id="rId12"/>
    <p:sldId id="264" r:id="rId13"/>
    <p:sldId id="269" r:id="rId14"/>
    <p:sldId id="265" r:id="rId15"/>
    <p:sldId id="266" r:id="rId16"/>
    <p:sldId id="274" r:id="rId17"/>
    <p:sldId id="268" r:id="rId18"/>
    <p:sldId id="271" r:id="rId19"/>
    <p:sldId id="272" r:id="rId20"/>
    <p:sldId id="267" r:id="rId2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79461" autoAdjust="0"/>
  </p:normalViewPr>
  <p:slideViewPr>
    <p:cSldViewPr snapToGrid="0">
      <p:cViewPr varScale="1">
        <p:scale>
          <a:sx n="56" d="100"/>
          <a:sy n="56" d="100"/>
        </p:scale>
        <p:origin x="1068" y="40"/>
      </p:cViewPr>
      <p:guideLst/>
    </p:cSldViewPr>
  </p:slideViewPr>
  <p:outlineViewPr>
    <p:cViewPr>
      <p:scale>
        <a:sx n="33" d="100"/>
        <a:sy n="33" d="100"/>
      </p:scale>
      <p:origin x="0" y="-17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CB41C11-A783-4B70-908E-CC68623E9A6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717FD38-7347-47F3-B38D-0A5E340D29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4147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 smtClean="0"/>
              <a:t>אינדקסים:</a:t>
            </a:r>
          </a:p>
          <a:p>
            <a:r>
              <a:rPr lang="en-US" dirty="0" err="1" smtClean="0"/>
              <a:t>i</a:t>
            </a:r>
            <a:r>
              <a:rPr lang="he-IL" dirty="0" smtClean="0"/>
              <a:t> הוא אינדקס המצלמה (אצלנו </a:t>
            </a:r>
            <a:r>
              <a:rPr lang="en-US" dirty="0" smtClean="0"/>
              <a:t>mono</a:t>
            </a:r>
            <a:r>
              <a:rPr lang="he-IL" dirty="0" smtClean="0"/>
              <a:t>)</a:t>
            </a:r>
          </a:p>
          <a:p>
            <a:r>
              <a:rPr lang="en-US" dirty="0" smtClean="0"/>
              <a:t>k</a:t>
            </a:r>
            <a:r>
              <a:rPr lang="he-IL" dirty="0" smtClean="0"/>
              <a:t> הוא אינדקס ה- </a:t>
            </a:r>
            <a:r>
              <a:rPr lang="en-US" dirty="0" smtClean="0"/>
              <a:t>frame</a:t>
            </a:r>
            <a:endParaRPr lang="he-IL" dirty="0" smtClean="0"/>
          </a:p>
          <a:p>
            <a:r>
              <a:rPr lang="en-US" dirty="0" smtClean="0"/>
              <a:t>j</a:t>
            </a:r>
            <a:r>
              <a:rPr lang="he-IL" dirty="0" smtClean="0"/>
              <a:t> הוא אינדקס ה- </a:t>
            </a:r>
            <a:r>
              <a:rPr lang="en-US" dirty="0" smtClean="0"/>
              <a:t>landmark</a:t>
            </a:r>
            <a:endParaRPr lang="he-IL" dirty="0" smtClean="0"/>
          </a:p>
          <a:p>
            <a:r>
              <a:rPr lang="he-IL" dirty="0" smtClean="0"/>
              <a:t>	היא קבוצת האינדקסים הנצפים 	ממצלמה </a:t>
            </a:r>
            <a:r>
              <a:rPr lang="en-US" dirty="0" err="1" smtClean="0"/>
              <a:t>i</a:t>
            </a:r>
            <a:r>
              <a:rPr lang="he-IL" dirty="0" smtClean="0"/>
              <a:t> בפריים </a:t>
            </a:r>
            <a:r>
              <a:rPr lang="en-US" dirty="0" smtClean="0"/>
              <a:t>k</a:t>
            </a:r>
            <a:endParaRPr lang="he-IL" dirty="0" smtClean="0"/>
          </a:p>
          <a:p>
            <a:r>
              <a:rPr lang="he-IL" dirty="0" smtClean="0"/>
              <a:t>	מטריצת האינפורמציה של </a:t>
            </a:r>
            <a:r>
              <a:rPr lang="en-US" dirty="0" err="1" smtClean="0"/>
              <a:t>i,j,k</a:t>
            </a:r>
            <a:endParaRPr lang="he-IL" dirty="0" smtClean="0"/>
          </a:p>
          <a:p>
            <a:r>
              <a:rPr lang="he-IL" dirty="0" smtClean="0"/>
              <a:t>	אינפורמציית השגיאה האינרציאלית 	בזמן </a:t>
            </a:r>
            <a:r>
              <a:rPr lang="en-US" dirty="0" smtClean="0"/>
              <a:t>k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7FD38-7347-47F3-B38D-0A5E340D2943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394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7FD38-7347-47F3-B38D-0A5E340D2943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882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7FD38-7347-47F3-B38D-0A5E340D2943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193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751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8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633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47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0974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2158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562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260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6482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455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00BD803-DD42-4173-87AF-CDD4C512B3B8}" type="datetimeFigureOut">
              <a:rPr lang="he-IL" smtClean="0"/>
              <a:t>ח'/ניסן/תש"פ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30FBAD9-8BA9-4534-8847-D783ADC86843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49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OKVIS VI-SLAM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by Shay </a:t>
            </a:r>
            <a:r>
              <a:rPr lang="en-US" dirty="0" smtClean="0"/>
              <a:t>Perlmutter</a:t>
            </a:r>
          </a:p>
          <a:p>
            <a:r>
              <a:rPr lang="en-US" dirty="0" smtClean="0"/>
              <a:t>Guided by </a:t>
            </a:r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 err="1" smtClean="0"/>
              <a:t>yehonatan</a:t>
            </a:r>
            <a:r>
              <a:rPr lang="en-US" dirty="0" smtClean="0"/>
              <a:t> </a:t>
            </a:r>
            <a:r>
              <a:rPr lang="en-US" dirty="0" err="1" smtClean="0"/>
              <a:t>mandel</a:t>
            </a:r>
            <a:endParaRPr lang="he-IL" dirty="0"/>
          </a:p>
        </p:txBody>
      </p:sp>
      <p:pic>
        <p:nvPicPr>
          <p:cNvPr id="4" name="תמונה60"/>
          <p:cNvPicPr/>
          <p:nvPr/>
        </p:nvPicPr>
        <p:blipFill rotWithShape="1">
          <a:blip r:embed="rId2">
            <a:lum/>
            <a:alphaModFix/>
          </a:blip>
          <a:srcRect l="59162" t="27147" r="959" b="19176"/>
          <a:stretch/>
        </p:blipFill>
        <p:spPr>
          <a:xfrm>
            <a:off x="7607808" y="758952"/>
            <a:ext cx="3794759" cy="306324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80450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cap="small" dirty="0" err="1"/>
              <a:t>Rpg</a:t>
            </a:r>
            <a:r>
              <a:rPr lang="en-US" b="1" cap="small" dirty="0"/>
              <a:t> Trajectory </a:t>
            </a:r>
            <a:r>
              <a:rPr lang="en-US" b="1" cap="small" dirty="0" smtClean="0"/>
              <a:t>Evaluation (2)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9162" y="1845734"/>
            <a:ext cx="5226518" cy="1369104"/>
          </a:xfrm>
        </p:spPr>
        <p:txBody>
          <a:bodyPr>
            <a:normAutofit/>
          </a:bodyPr>
          <a:lstStyle/>
          <a:p>
            <a:pPr lvl="1"/>
            <a:r>
              <a:rPr lang="he-IL" dirty="0"/>
              <a:t>חישוב </a:t>
            </a:r>
            <a:r>
              <a:rPr lang="en-US" dirty="0"/>
              <a:t>ATE</a:t>
            </a:r>
            <a:r>
              <a:rPr lang="he-IL" dirty="0"/>
              <a:t> – </a:t>
            </a:r>
            <a:r>
              <a:rPr lang="en-US" dirty="0"/>
              <a:t>Absolute Trajectory Error</a:t>
            </a:r>
            <a:endParaRPr lang="he-IL" dirty="0"/>
          </a:p>
          <a:p>
            <a:pPr lvl="2"/>
            <a:r>
              <a:rPr lang="he-IL" dirty="0"/>
              <a:t>חישוב המרחק בין ה- </a:t>
            </a:r>
            <a:r>
              <a:rPr lang="en-US" dirty="0" err="1"/>
              <a:t>groundtruth</a:t>
            </a:r>
            <a:r>
              <a:rPr lang="he-IL" dirty="0"/>
              <a:t> ל- </a:t>
            </a:r>
            <a:r>
              <a:rPr lang="en-US" dirty="0"/>
              <a:t>estimate</a:t>
            </a:r>
            <a:r>
              <a:rPr lang="he-IL" dirty="0"/>
              <a:t> בכל נקודה</a:t>
            </a:r>
          </a:p>
          <a:p>
            <a:pPr lvl="2"/>
            <a:r>
              <a:rPr lang="he-IL" dirty="0"/>
              <a:t>שורש סכום הריבועים של כל שגיאות המיקום – </a:t>
            </a:r>
            <a:r>
              <a:rPr lang="en-US" dirty="0" err="1"/>
              <a:t>ATEpos</a:t>
            </a:r>
            <a:endParaRPr lang="he-IL" dirty="0"/>
          </a:p>
          <a:p>
            <a:pPr lvl="2"/>
            <a:r>
              <a:rPr lang="he-IL" dirty="0"/>
              <a:t>שורש סכום הריבועים של כל שגיאות הזווית – </a:t>
            </a:r>
            <a:r>
              <a:rPr lang="en-US" dirty="0" err="1" smtClean="0"/>
              <a:t>ATErot</a:t>
            </a:r>
            <a:endParaRPr lang="he-IL" dirty="0" smtClean="0"/>
          </a:p>
          <a:p>
            <a:pPr lvl="2"/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6352"/>
          <a:stretch/>
        </p:blipFill>
        <p:spPr>
          <a:xfrm>
            <a:off x="2693088" y="1845734"/>
            <a:ext cx="3332326" cy="183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3675"/>
          <a:stretch/>
        </p:blipFill>
        <p:spPr>
          <a:xfrm>
            <a:off x="2584383" y="3827447"/>
            <a:ext cx="3364029" cy="239243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419022" y="3214838"/>
            <a:ext cx="5736657" cy="268544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he-IL" dirty="0" smtClean="0"/>
          </a:p>
          <a:p>
            <a:pPr lvl="1"/>
            <a:r>
              <a:rPr lang="he-IL" dirty="0" smtClean="0"/>
              <a:t>חישוב </a:t>
            </a:r>
            <a:r>
              <a:rPr lang="en-US" dirty="0" smtClean="0"/>
              <a:t>RE</a:t>
            </a:r>
            <a:r>
              <a:rPr lang="he-IL" dirty="0" smtClean="0"/>
              <a:t> – </a:t>
            </a:r>
            <a:r>
              <a:rPr lang="en-US" dirty="0" smtClean="0"/>
              <a:t>Relative Error</a:t>
            </a:r>
            <a:endParaRPr lang="he-IL" dirty="0" smtClean="0"/>
          </a:p>
          <a:p>
            <a:pPr lvl="2"/>
            <a:r>
              <a:rPr lang="he-IL" dirty="0" smtClean="0"/>
              <a:t>מדד לסחיפה לאורך מקטע</a:t>
            </a:r>
          </a:p>
          <a:p>
            <a:pPr lvl="2"/>
            <a:r>
              <a:rPr lang="he-IL" dirty="0" smtClean="0"/>
              <a:t>עבור מספר אורכי מקטעים</a:t>
            </a:r>
          </a:p>
          <a:p>
            <a:pPr lvl="3"/>
            <a:r>
              <a:rPr lang="he-IL" b="1" dirty="0" smtClean="0"/>
              <a:t>כל</a:t>
            </a:r>
            <a:r>
              <a:rPr lang="he-IL" dirty="0" smtClean="0"/>
              <a:t> המקטעים באורך 10%, 20%, 30%.. מהמסלול</a:t>
            </a:r>
          </a:p>
          <a:p>
            <a:pPr lvl="2"/>
            <a:r>
              <a:rPr lang="he-IL" dirty="0" smtClean="0"/>
              <a:t>מזיזים את ה- </a:t>
            </a:r>
            <a:r>
              <a:rPr lang="en-US" dirty="0" smtClean="0"/>
              <a:t>estimate</a:t>
            </a:r>
            <a:r>
              <a:rPr lang="he-IL" dirty="0" smtClean="0"/>
              <a:t> כל שנקודת ההתחלה תתאם את ה- </a:t>
            </a:r>
            <a:r>
              <a:rPr lang="en-US" dirty="0" err="1" smtClean="0"/>
              <a:t>groundtruth</a:t>
            </a:r>
            <a:endParaRPr lang="he-IL" dirty="0" smtClean="0"/>
          </a:p>
          <a:p>
            <a:pPr lvl="2"/>
            <a:r>
              <a:rPr lang="he-IL" dirty="0" smtClean="0"/>
              <a:t>מחשבים את המרחק בין הנקודה האחרונה במקטע</a:t>
            </a:r>
          </a:p>
          <a:p>
            <a:pPr lvl="2"/>
            <a:r>
              <a:rPr lang="he-IL" dirty="0" smtClean="0"/>
              <a:t>מציגים סטטיסטיקה של המרחק הזה</a:t>
            </a:r>
          </a:p>
          <a:p>
            <a:pPr lvl="2"/>
            <a:r>
              <a:rPr lang="he-IL" dirty="0" smtClean="0"/>
              <a:t>בנוסף מציגים אותה, </a:t>
            </a:r>
            <a:r>
              <a:rPr lang="he-IL" b="1" dirty="0" smtClean="0"/>
              <a:t>ביחס לאורך המקטע</a:t>
            </a:r>
          </a:p>
          <a:p>
            <a:r>
              <a:rPr lang="he-IL" dirty="0" smtClean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9883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תוצאה לדוגמה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Euro-C</a:t>
            </a:r>
            <a:r>
              <a:rPr lang="he-IL" dirty="0" smtClean="0"/>
              <a:t>, </a:t>
            </a:r>
            <a:r>
              <a:rPr lang="en-US" dirty="0" smtClean="0"/>
              <a:t>MH_01_EASY</a:t>
            </a:r>
            <a:endParaRPr lang="he-IL" dirty="0"/>
          </a:p>
        </p:txBody>
      </p:sp>
      <p:pic>
        <p:nvPicPr>
          <p:cNvPr id="4" name="תמונה75"/>
          <p:cNvPicPr/>
          <p:nvPr/>
        </p:nvPicPr>
        <p:blipFill rotWithShape="1">
          <a:blip r:embed="rId2">
            <a:lum/>
            <a:alphaModFix/>
          </a:blip>
          <a:srcRect r="26247"/>
          <a:stretch/>
        </p:blipFill>
        <p:spPr>
          <a:xfrm>
            <a:off x="104881" y="2662209"/>
            <a:ext cx="4592247" cy="1910599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תמונה2"/>
          <p:cNvPicPr/>
          <p:nvPr/>
        </p:nvPicPr>
        <p:blipFill>
          <a:blip r:embed="rId3">
            <a:lum/>
            <a:alphaModFix/>
          </a:blip>
          <a:srcRect l="802" t="4075" b="4445"/>
          <a:stretch>
            <a:fillRect/>
          </a:stretch>
        </p:blipFill>
        <p:spPr>
          <a:xfrm>
            <a:off x="5084445" y="2349921"/>
            <a:ext cx="6071235" cy="171259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6" name="תמונה3"/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72405" y="4191938"/>
            <a:ext cx="5883275" cy="173863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TextBox 6"/>
          <p:cNvSpPr txBox="1"/>
          <p:nvPr/>
        </p:nvSpPr>
        <p:spPr>
          <a:xfrm>
            <a:off x="1097280" y="4681182"/>
            <a:ext cx="289964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he-IL" dirty="0" smtClean="0"/>
              <a:t>שגיאה לא מתחילה מאפס –</a:t>
            </a:r>
          </a:p>
          <a:p>
            <a:r>
              <a:rPr lang="he-IL" dirty="0" smtClean="0"/>
              <a:t>בגלל אופן ביצוע ה- </a:t>
            </a:r>
            <a:r>
              <a:rPr lang="en-US" dirty="0" smtClean="0"/>
              <a:t>Alignment</a:t>
            </a:r>
            <a:endParaRPr lang="he-IL" dirty="0"/>
          </a:p>
        </p:txBody>
      </p:sp>
      <p:cxnSp>
        <p:nvCxnSpPr>
          <p:cNvPr id="9" name="Straight Arrow Connector 8"/>
          <p:cNvCxnSpPr>
            <a:endCxn id="7" idx="3"/>
          </p:cNvCxnSpPr>
          <p:nvPr/>
        </p:nvCxnSpPr>
        <p:spPr>
          <a:xfrm flipH="1">
            <a:off x="3996920" y="2939858"/>
            <a:ext cx="1633859" cy="2064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96920" y="5100600"/>
            <a:ext cx="163385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תמונה75"/>
          <p:cNvPicPr/>
          <p:nvPr/>
        </p:nvPicPr>
        <p:blipFill rotWithShape="1">
          <a:blip r:embed="rId2">
            <a:lum/>
            <a:alphaModFix/>
          </a:blip>
          <a:srcRect l="74441" b="68567"/>
          <a:stretch/>
        </p:blipFill>
        <p:spPr>
          <a:xfrm>
            <a:off x="1908139" y="2081338"/>
            <a:ext cx="1277921" cy="513279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03072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תוצאה לדוגמה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Euro-C</a:t>
            </a:r>
            <a:r>
              <a:rPr lang="he-IL" dirty="0" smtClean="0"/>
              <a:t>, </a:t>
            </a:r>
            <a:r>
              <a:rPr lang="en-US" dirty="0" smtClean="0"/>
              <a:t>MH_01_EASY</a:t>
            </a:r>
            <a:endParaRPr lang="he-IL" dirty="0"/>
          </a:p>
        </p:txBody>
      </p:sp>
      <p:pic>
        <p:nvPicPr>
          <p:cNvPr id="4" name="תמונה75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155871" y="2383880"/>
            <a:ext cx="4999809" cy="163295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7" name="תמונה4"/>
          <p:cNvPicPr/>
          <p:nvPr/>
        </p:nvPicPr>
        <p:blipFill>
          <a:blip r:embed="rId3">
            <a:lum/>
            <a:alphaModFix/>
          </a:blip>
          <a:srcRect l="802" t="3485"/>
          <a:stretch>
            <a:fillRect/>
          </a:stretch>
        </p:blipFill>
        <p:spPr>
          <a:xfrm>
            <a:off x="774791" y="2216105"/>
            <a:ext cx="5025390" cy="196850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8" name="תמונה78"/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4791" y="4560150"/>
            <a:ext cx="5438277" cy="1783079"/>
          </a:xfrm>
          <a:prstGeom prst="rect">
            <a:avLst/>
          </a:prstGeom>
          <a:noFill/>
          <a:ln>
            <a:noFill/>
            <a:prstDash/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2337410" y="3195589"/>
            <a:ext cx="376916" cy="71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36794" y="3816057"/>
            <a:ext cx="269336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חציון במקטעים באורך 15 מ'</a:t>
            </a:r>
            <a:endParaRPr lang="he-IL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713189" y="2858703"/>
            <a:ext cx="754969" cy="134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02445" y="4199466"/>
            <a:ext cx="312136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אחוזון 75 במקטעים באורך 15 מ'</a:t>
            </a:r>
            <a:endParaRPr lang="he-IL" dirty="0"/>
          </a:p>
        </p:txBody>
      </p:sp>
      <p:sp>
        <p:nvSpPr>
          <p:cNvPr id="25" name="Oval 24"/>
          <p:cNvSpPr/>
          <p:nvPr/>
        </p:nvSpPr>
        <p:spPr>
          <a:xfrm>
            <a:off x="5342021" y="5440326"/>
            <a:ext cx="1121304" cy="78945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463325" y="5255394"/>
            <a:ext cx="957753" cy="579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47981" y="4939540"/>
            <a:ext cx="321434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he-IL" dirty="0" smtClean="0"/>
              <a:t>מדד מועיל לסחיפה לאורך המסלול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372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5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עוד תוצאות לדוגמה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" y="1737360"/>
            <a:ext cx="3176337" cy="2692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0098"/>
            <a:ext cx="3954629" cy="1292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90" y="4603384"/>
            <a:ext cx="3689515" cy="1280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066" y="4603384"/>
            <a:ext cx="3606294" cy="1156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939" y="4564883"/>
            <a:ext cx="3629086" cy="1223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443" y="4617823"/>
            <a:ext cx="3588217" cy="1142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5" y="4460155"/>
            <a:ext cx="4185545" cy="13662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2" y="4403993"/>
            <a:ext cx="4180400" cy="18215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7710" y="4514841"/>
            <a:ext cx="3832377" cy="16864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4186" y="4478259"/>
            <a:ext cx="3994355" cy="17526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8135" y="1767410"/>
            <a:ext cx="2233190" cy="27649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5835" y="1812443"/>
            <a:ext cx="1019492" cy="4007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0657" y="1791886"/>
            <a:ext cx="2914800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ריכוז תוצאות – </a:t>
            </a:r>
            <a:r>
              <a:rPr lang="en-US" dirty="0" smtClean="0"/>
              <a:t>OKVIS over Euro-C Dataset</a:t>
            </a:r>
            <a:endParaRPr lang="he-I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919474"/>
              </p:ext>
            </p:extLst>
          </p:nvPr>
        </p:nvGraphicFramePr>
        <p:xfrm>
          <a:off x="3588490" y="1746044"/>
          <a:ext cx="5015021" cy="4590789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2507511"/>
                <a:gridCol w="1253755"/>
                <a:gridCol w="1253755"/>
              </a:tblGrid>
              <a:tr h="804919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b="1" dirty="0" err="1">
                          <a:effectLst/>
                        </a:rPr>
                        <a:t>Trajectory</a:t>
                      </a:r>
                      <a:endParaRPr lang="en-US" sz="14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err="1" smtClean="0">
                          <a:effectLst/>
                        </a:rPr>
                        <a:t>ATEpos</a:t>
                      </a:r>
                      <a:r>
                        <a:rPr lang="en-US" sz="1400" b="1" dirty="0" smtClean="0">
                          <a:effectLst/>
                        </a:rPr>
                        <a:t> [m]</a:t>
                      </a:r>
                      <a:endParaRPr lang="en-US" sz="14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err="1" smtClean="0"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ATErot</a:t>
                      </a:r>
                      <a:r>
                        <a:rPr lang="en-US" sz="1400" b="1" dirty="0" smtClean="0"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[</a:t>
                      </a:r>
                      <a:r>
                        <a:rPr lang="en-US" sz="1400" b="1" dirty="0" err="1" smtClean="0"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deg</a:t>
                      </a:r>
                      <a:r>
                        <a:rPr lang="en-US" sz="1400" b="1" dirty="0" smtClean="0"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]</a:t>
                      </a:r>
                      <a:endParaRPr lang="en-US" sz="140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>
                    <a:solidFill>
                      <a:srgbClr val="C00000"/>
                    </a:solidFill>
                  </a:tcPr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MH_01_easy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>
                          <a:effectLst/>
                        </a:rPr>
                        <a:t>0.366</a:t>
                      </a:r>
                      <a:endParaRPr lang="en-US" sz="105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1.84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MH_02_medium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>
                          <a:effectLst/>
                        </a:rPr>
                        <a:t>0.338</a:t>
                      </a:r>
                      <a:endParaRPr lang="en-US" sz="105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0.87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MH_03_medium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0.268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1.46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MH_04_difficult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0.289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0.88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MH_05_difficult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0.434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0.38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V1_01_easy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>
                          <a:effectLst/>
                        </a:rPr>
                        <a:t>0.151</a:t>
                      </a:r>
                      <a:endParaRPr lang="en-US" sz="105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6.09</a:t>
                      </a:r>
                      <a:endParaRPr lang="en-US" sz="120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V1_02_medium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0.167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2.30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V1_03_difficult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0.248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4.09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V2_01_easy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0.149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0.89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V2_02_medium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0.222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0.22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V2_03_difficult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0.326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3.31</a:t>
                      </a:r>
                      <a:endParaRPr lang="en-US" sz="120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3898232" y="5918589"/>
            <a:ext cx="664143" cy="4331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B05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906257" y="4810078"/>
            <a:ext cx="664143" cy="4331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B05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06257" y="4229554"/>
            <a:ext cx="664143" cy="4331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2589196" y="4446123"/>
            <a:ext cx="1317061" cy="46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521819" y="5039481"/>
            <a:ext cx="1376414" cy="2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589196" y="5226371"/>
            <a:ext cx="1317062" cy="73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0439" y="4557779"/>
            <a:ext cx="2059873" cy="9233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שגיאה גדולה כבר מהרגע הראשון </a:t>
            </a:r>
            <a:r>
              <a:rPr lang="he-IL" dirty="0" smtClean="0">
                <a:sym typeface="Wingdings" panose="05000000000000000000" pitchFamily="2" charset="2"/>
              </a:rPr>
              <a:t></a:t>
            </a:r>
          </a:p>
          <a:p>
            <a:pPr algn="ctr"/>
            <a:r>
              <a:rPr lang="he-IL" dirty="0" smtClean="0">
                <a:sym typeface="Wingdings" panose="05000000000000000000" pitchFamily="2" charset="2"/>
              </a:rPr>
              <a:t>שגיאת </a:t>
            </a:r>
            <a:r>
              <a:rPr lang="en-US" dirty="0" smtClean="0">
                <a:sym typeface="Wingdings" panose="05000000000000000000" pitchFamily="2" charset="2"/>
              </a:rPr>
              <a:t>Alignment</a:t>
            </a:r>
            <a:endParaRPr lang="he-IL" dirty="0"/>
          </a:p>
        </p:txBody>
      </p:sp>
      <p:sp>
        <p:nvSpPr>
          <p:cNvPr id="15" name="Oval 14"/>
          <p:cNvSpPr/>
          <p:nvPr/>
        </p:nvSpPr>
        <p:spPr>
          <a:xfrm>
            <a:off x="3925304" y="4539129"/>
            <a:ext cx="575916" cy="481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3935131" y="5898299"/>
            <a:ext cx="575916" cy="481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 flipV="1">
            <a:off x="2674018" y="3735204"/>
            <a:ext cx="1251286" cy="1044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1" idx="3"/>
          </p:cNvCxnSpPr>
          <p:nvPr/>
        </p:nvCxnSpPr>
        <p:spPr>
          <a:xfrm flipH="1" flipV="1">
            <a:off x="2652252" y="3908856"/>
            <a:ext cx="1263628" cy="2054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0662" y="3447191"/>
            <a:ext cx="2061590" cy="9233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algn="ctr"/>
            <a:r>
              <a:rPr lang="he-IL" dirty="0" smtClean="0"/>
              <a:t>סחיפה גדולה ב- </a:t>
            </a:r>
            <a:r>
              <a:rPr lang="en-US" dirty="0" smtClean="0"/>
              <a:t>yaw</a:t>
            </a:r>
            <a:endParaRPr lang="he-IL" dirty="0" smtClean="0"/>
          </a:p>
          <a:p>
            <a:pPr algn="ctr"/>
            <a:r>
              <a:rPr lang="he-IL" dirty="0" smtClean="0"/>
              <a:t>לאורך המסלול </a:t>
            </a:r>
            <a:r>
              <a:rPr lang="he-IL" dirty="0" smtClean="0">
                <a:sym typeface="Wingdings" panose="05000000000000000000" pitchFamily="2" charset="2"/>
              </a:rPr>
              <a:t></a:t>
            </a:r>
          </a:p>
          <a:p>
            <a:pPr algn="ctr"/>
            <a:r>
              <a:rPr lang="he-IL" dirty="0" smtClean="0">
                <a:sym typeface="Wingdings" panose="05000000000000000000" pitchFamily="2" charset="2"/>
              </a:rPr>
              <a:t>בעיה ב- </a:t>
            </a:r>
            <a:r>
              <a:rPr lang="en-US" dirty="0" smtClean="0">
                <a:sym typeface="Wingdings" panose="05000000000000000000" pitchFamily="2" charset="2"/>
              </a:rPr>
              <a:t>OKVIS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1076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הסחיפה ב- </a:t>
            </a:r>
            <a:r>
              <a:rPr lang="en-US" dirty="0" smtClean="0"/>
              <a:t>yaw</a:t>
            </a:r>
            <a:r>
              <a:rPr lang="he-IL" dirty="0" smtClean="0"/>
              <a:t> שנצפתה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711" y="1851250"/>
            <a:ext cx="6497039" cy="2191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711" y="4156501"/>
            <a:ext cx="6262667" cy="20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השוואה למקורות אחרים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774291"/>
              </p:ext>
            </p:extLst>
          </p:nvPr>
        </p:nvGraphicFramePr>
        <p:xfrm>
          <a:off x="8356623" y="2242686"/>
          <a:ext cx="3761266" cy="3969569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2507511"/>
                <a:gridCol w="1253755"/>
              </a:tblGrid>
              <a:tr h="408495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400" b="1" dirty="0" err="1">
                          <a:effectLst/>
                        </a:rPr>
                        <a:t>Trajectory</a:t>
                      </a:r>
                      <a:endParaRPr lang="en-US" sz="14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err="1" smtClean="0">
                          <a:effectLst/>
                        </a:rPr>
                        <a:t>ATEpos</a:t>
                      </a:r>
                      <a:r>
                        <a:rPr lang="en-US" sz="1400" b="1" dirty="0" smtClean="0">
                          <a:effectLst/>
                        </a:rPr>
                        <a:t> [m]</a:t>
                      </a:r>
                      <a:endParaRPr lang="en-US" sz="14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>
                    <a:solidFill>
                      <a:srgbClr val="C00000"/>
                    </a:solidFill>
                  </a:tcPr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V1_01_easy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>
                          <a:effectLst/>
                        </a:rPr>
                        <a:t>0.151</a:t>
                      </a:r>
                      <a:endParaRPr lang="en-US" sz="105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V1_02_medium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0.167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V1_03_difficult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0.248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V2_01_easy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0.149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V2_02_medium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0.222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V2_03_difficult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0.326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MH_01_easy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>
                          <a:effectLst/>
                        </a:rPr>
                        <a:t>0.366</a:t>
                      </a:r>
                      <a:endParaRPr lang="en-US" sz="105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MH_02_medium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>
                          <a:effectLst/>
                        </a:rPr>
                        <a:t>0.338</a:t>
                      </a:r>
                      <a:endParaRPr lang="en-US" sz="105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MH_03_medium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0.268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MH_04_difficult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0.289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MH_05_difficult</a:t>
                      </a:r>
                      <a:endParaRPr lang="en-US" sz="105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050" dirty="0">
                          <a:effectLst/>
                        </a:rPr>
                        <a:t>0.434</a:t>
                      </a:r>
                      <a:endParaRPr lang="en-US" sz="105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</a:tbl>
          </a:graphicData>
        </a:graphic>
      </p:graphicFrame>
      <p:pic>
        <p:nvPicPr>
          <p:cNvPr id="4" name="תמונה73"/>
          <p:cNvPicPr/>
          <p:nvPr/>
        </p:nvPicPr>
        <p:blipFill rotWithShape="1">
          <a:blip r:embed="rId2">
            <a:lum/>
            <a:alphaModFix/>
          </a:blip>
          <a:srcRect l="77146" t="12014" r="9690" b="19285"/>
          <a:stretch/>
        </p:blipFill>
        <p:spPr>
          <a:xfrm>
            <a:off x="7238198" y="2233060"/>
            <a:ext cx="1243551" cy="397919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TextBox 5"/>
          <p:cNvSpPr txBox="1"/>
          <p:nvPr/>
        </p:nvSpPr>
        <p:spPr>
          <a:xfrm>
            <a:off x="432049" y="2204184"/>
            <a:ext cx="452931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b="1" dirty="0"/>
              <a:t> שגיאת RMSE של </a:t>
            </a:r>
            <a:r>
              <a:rPr lang="he-IL" b="1" dirty="0" err="1"/>
              <a:t>stereo</a:t>
            </a:r>
            <a:r>
              <a:rPr lang="he-IL" b="1" dirty="0"/>
              <a:t> OKVIS ואלגוריתמים נוספים מעל </a:t>
            </a:r>
            <a:r>
              <a:rPr lang="he-IL" b="1" dirty="0" err="1"/>
              <a:t>EuroC</a:t>
            </a:r>
            <a:r>
              <a:rPr lang="he-IL" b="1" dirty="0"/>
              <a:t> </a:t>
            </a:r>
            <a:r>
              <a:rPr lang="he-IL" b="1" dirty="0" err="1"/>
              <a:t>dataset</a:t>
            </a:r>
            <a:r>
              <a:rPr lang="he-IL" b="1" dirty="0"/>
              <a:t> – מתוך המאמר </a:t>
            </a:r>
            <a:r>
              <a:rPr lang="he-IL" b="1" dirty="0" err="1"/>
              <a:t>Robust</a:t>
            </a:r>
            <a:r>
              <a:rPr lang="he-IL" b="1" dirty="0"/>
              <a:t> </a:t>
            </a:r>
            <a:r>
              <a:rPr lang="he-IL" b="1" dirty="0" err="1"/>
              <a:t>Stereo</a:t>
            </a:r>
            <a:r>
              <a:rPr lang="he-IL" b="1" dirty="0"/>
              <a:t> </a:t>
            </a:r>
            <a:r>
              <a:rPr lang="he-IL" b="1" dirty="0" err="1"/>
              <a:t>Visual-Inertial</a:t>
            </a:r>
            <a:r>
              <a:rPr lang="he-IL" b="1" dirty="0"/>
              <a:t> </a:t>
            </a:r>
            <a:r>
              <a:rPr lang="he-IL" b="1" dirty="0" err="1"/>
              <a:t>Odometry</a:t>
            </a:r>
            <a:r>
              <a:rPr lang="he-IL" b="1" dirty="0"/>
              <a:t> </a:t>
            </a:r>
            <a:r>
              <a:rPr lang="he-IL" b="1" dirty="0" err="1"/>
              <a:t>Using</a:t>
            </a:r>
            <a:r>
              <a:rPr lang="he-IL" b="1" dirty="0"/>
              <a:t> </a:t>
            </a:r>
            <a:r>
              <a:rPr lang="he-IL" b="1" dirty="0" err="1"/>
              <a:t>Nonlinear</a:t>
            </a:r>
            <a:r>
              <a:rPr lang="he-IL" b="1" dirty="0"/>
              <a:t> </a:t>
            </a:r>
            <a:r>
              <a:rPr lang="he-IL" b="1" dirty="0" err="1" smtClean="0"/>
              <a:t>Optimization</a:t>
            </a:r>
            <a:r>
              <a:rPr lang="en-US" b="1" dirty="0" smtClean="0"/>
              <a:t> 2019</a:t>
            </a:r>
            <a:endParaRPr lang="he-IL" dirty="0"/>
          </a:p>
        </p:txBody>
      </p:sp>
      <p:pic>
        <p:nvPicPr>
          <p:cNvPr id="9" name="תמונה73"/>
          <p:cNvPicPr/>
          <p:nvPr/>
        </p:nvPicPr>
        <p:blipFill rotWithShape="1">
          <a:blip r:embed="rId2">
            <a:lum/>
            <a:alphaModFix/>
          </a:blip>
          <a:srcRect l="9216" t="12014" r="67087" b="20201"/>
          <a:stretch/>
        </p:blipFill>
        <p:spPr>
          <a:xfrm>
            <a:off x="5476778" y="2234856"/>
            <a:ext cx="1893452" cy="395705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17323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OKVIS vs VINS-FUSION over EURO-C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על מנת לבצע את ההשוואה- נשתמש ב- </a:t>
            </a:r>
            <a:r>
              <a:rPr lang="en-US" dirty="0" err="1" smtClean="0"/>
              <a:t>Rpg</a:t>
            </a:r>
            <a:r>
              <a:rPr lang="en-US" dirty="0" smtClean="0"/>
              <a:t> Trajectory Evaluation</a:t>
            </a:r>
            <a:r>
              <a:rPr lang="he-IL" dirty="0" smtClean="0"/>
              <a:t> בתצורה שמתאימה לריבוי אלגוריתמי ניווט</a:t>
            </a:r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5159" y="2443654"/>
            <a:ext cx="3168180" cy="255185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TextBox 5"/>
          <p:cNvSpPr txBox="1"/>
          <p:nvPr/>
        </p:nvSpPr>
        <p:spPr>
          <a:xfrm>
            <a:off x="730013" y="6013474"/>
            <a:ext cx="14067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MH_01_easy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419601" y="5994223"/>
            <a:ext cx="17068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MH_05_difficult</a:t>
            </a:r>
            <a:endParaRPr lang="he-IL" dirty="0"/>
          </a:p>
        </p:txBody>
      </p:sp>
      <p:pic>
        <p:nvPicPr>
          <p:cNvPr id="8" name="Picture 7"/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82395" y="2449089"/>
            <a:ext cx="3740552" cy="2403114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9" name="TextBox 8"/>
          <p:cNvSpPr txBox="1"/>
          <p:nvPr/>
        </p:nvSpPr>
        <p:spPr>
          <a:xfrm>
            <a:off x="8437486" y="5968496"/>
            <a:ext cx="16786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V1_02_medium</a:t>
            </a:r>
            <a:endParaRPr lang="he-IL" dirty="0"/>
          </a:p>
        </p:txBody>
      </p:sp>
      <p:pic>
        <p:nvPicPr>
          <p:cNvPr id="10" name="Picture 9"/>
          <p:cNvPicPr/>
          <p:nvPr/>
        </p:nvPicPr>
        <p:blipFill rotWithShape="1">
          <a:blip r:embed="rId4">
            <a:lum/>
            <a:alphaModFix/>
          </a:blip>
          <a:srcRect r="49965"/>
          <a:stretch/>
        </p:blipFill>
        <p:spPr>
          <a:xfrm>
            <a:off x="7801863" y="4851134"/>
            <a:ext cx="2945333" cy="122258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1" name="Picture 10"/>
          <p:cNvPicPr/>
          <p:nvPr/>
        </p:nvPicPr>
        <p:blipFill rotWithShape="1">
          <a:blip r:embed="rId5">
            <a:lum/>
            <a:alphaModFix/>
          </a:blip>
          <a:srcRect r="49581"/>
          <a:stretch/>
        </p:blipFill>
        <p:spPr>
          <a:xfrm>
            <a:off x="85158" y="4995512"/>
            <a:ext cx="2446286" cy="111653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2" name="Picture 11"/>
          <p:cNvPicPr/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085272" y="2443654"/>
            <a:ext cx="3288639" cy="2311227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597" y="4768750"/>
            <a:ext cx="2535101" cy="12850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9597" y="4806927"/>
            <a:ext cx="2856554" cy="128701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6708808" y="5784783"/>
            <a:ext cx="413887" cy="32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79459" y="6153162"/>
            <a:ext cx="15224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Outliers</a:t>
            </a:r>
            <a:r>
              <a:rPr lang="he-IL" dirty="0" smtClean="0"/>
              <a:t> בזווית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72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ריכוז תוצאות – </a:t>
            </a:r>
            <a:r>
              <a:rPr lang="en-US" dirty="0" smtClean="0"/>
              <a:t>OKVIS Vs VINS-FUSION over Euro-C Dataset</a:t>
            </a:r>
            <a:endParaRPr lang="he-I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7470462"/>
              </p:ext>
            </p:extLst>
          </p:nvPr>
        </p:nvGraphicFramePr>
        <p:xfrm>
          <a:off x="3588490" y="1746044"/>
          <a:ext cx="5015021" cy="4590789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2507511"/>
                <a:gridCol w="1253755"/>
                <a:gridCol w="1253755"/>
              </a:tblGrid>
              <a:tr h="804919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2000" b="1" dirty="0" err="1">
                          <a:effectLst/>
                        </a:rPr>
                        <a:t>Trajectory</a:t>
                      </a:r>
                      <a:endParaRPr lang="en-US" sz="20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OKVIS RMSE[m]</a:t>
                      </a:r>
                      <a:endParaRPr lang="en-US" sz="16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smtClean="0"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VINS-FUSION RMSE [m]</a:t>
                      </a:r>
                      <a:endParaRPr lang="en-US" sz="140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>
                    <a:solidFill>
                      <a:srgbClr val="C00000"/>
                    </a:solidFill>
                  </a:tcPr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MH_01_easy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0.151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0.064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MH_02_medium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0.167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0.274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MH_03_medium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0.248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0.168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MH_04_difficult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0.149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0.150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MH_05_difficult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0.222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solidFill>
                            <a:srgbClr val="C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3502.143 </a:t>
                      </a:r>
                      <a:endParaRPr lang="en-US" sz="1200" dirty="0">
                        <a:solidFill>
                          <a:srgbClr val="C00000"/>
                        </a:solidFill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</a:rPr>
                        <a:t>V1_01_easy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0.326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0.164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</a:rPr>
                        <a:t>V1_02_medium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0.366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0.183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</a:rPr>
                        <a:t>V1_03_difficult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0.338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0.093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</a:rPr>
                        <a:t>V2_01_easy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0.268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0.167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</a:rPr>
                        <a:t>V2_02_medium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0.289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0.205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  <a:tr h="32373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 smtClean="0">
                          <a:effectLst/>
                        </a:rPr>
                        <a:t>V2_03_difficult</a:t>
                      </a:r>
                      <a:endParaRPr lang="en-US" sz="1100" b="1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0.434</a:t>
                      </a:r>
                      <a:endParaRPr lang="en-US" sz="120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solidFill>
                            <a:srgbClr val="000000"/>
                          </a:solidFill>
                          <a:effectLst/>
                          <a:latin typeface="David CLM"/>
                          <a:ea typeface="David CLM"/>
                          <a:cs typeface="David" panose="020E0502060401010101" pitchFamily="34" charset="-79"/>
                        </a:rPr>
                        <a:t>0.384</a:t>
                      </a:r>
                      <a:endParaRPr lang="en-US" sz="1200" dirty="0">
                        <a:effectLst/>
                        <a:latin typeface="David CLM"/>
                        <a:ea typeface="David CLM"/>
                        <a:cs typeface="David CLM"/>
                      </a:endParaRPr>
                    </a:p>
                  </a:txBody>
                  <a:tcPr marL="34925" marR="34925" marT="34925" marB="34925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81777" y="2589196"/>
            <a:ext cx="2473692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dirty="0" smtClean="0"/>
              <a:t>במדד </a:t>
            </a:r>
            <a:r>
              <a:rPr lang="en-US" dirty="0" smtClean="0"/>
              <a:t>RMSE</a:t>
            </a:r>
            <a:r>
              <a:rPr lang="he-IL" dirty="0" smtClean="0"/>
              <a:t> נראה שיש מנצח – </a:t>
            </a:r>
            <a:r>
              <a:rPr lang="en-US" b="1" dirty="0" smtClean="0"/>
              <a:t>VINS-FUSION</a:t>
            </a:r>
          </a:p>
          <a:p>
            <a:pPr algn="ctr"/>
            <a:r>
              <a:rPr lang="he-IL" dirty="0" smtClean="0"/>
              <a:t>(בהינתן ה- </a:t>
            </a:r>
            <a:r>
              <a:rPr lang="en-US" dirty="0" smtClean="0"/>
              <a:t>Alignment</a:t>
            </a:r>
            <a:r>
              <a:rPr lang="he-IL" dirty="0" smtClean="0"/>
              <a:t> של </a:t>
            </a:r>
            <a:r>
              <a:rPr lang="en-US" dirty="0" err="1" smtClean="0"/>
              <a:t>rpg</a:t>
            </a:r>
            <a:r>
              <a:rPr lang="he-IL" dirty="0" smtClean="0"/>
              <a:t>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6991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הרצת </a:t>
            </a:r>
            <a:r>
              <a:rPr lang="en-US" dirty="0" smtClean="0"/>
              <a:t>OKVIS</a:t>
            </a:r>
            <a:r>
              <a:rPr lang="he-IL" dirty="0" smtClean="0"/>
              <a:t> על מצלמת </a:t>
            </a:r>
            <a:r>
              <a:rPr lang="en-US" dirty="0" err="1" smtClean="0"/>
              <a:t>Realsense</a:t>
            </a:r>
            <a:r>
              <a:rPr lang="en-US" dirty="0" smtClean="0"/>
              <a:t> 435i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נדרשו מספר התאמות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בניית קבצי קונפיגורציה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Node</a:t>
            </a:r>
            <a:r>
              <a:rPr lang="he-IL" dirty="0" smtClean="0"/>
              <a:t> ייעודי עבור שינוי </a:t>
            </a:r>
            <a:r>
              <a:rPr lang="en-US" dirty="0" smtClean="0"/>
              <a:t>encoding</a:t>
            </a:r>
            <a:r>
              <a:rPr lang="he-IL" dirty="0" smtClean="0"/>
              <a:t> של התמונות ושינוי שמות </a:t>
            </a:r>
            <a:r>
              <a:rPr lang="en-US" dirty="0" smtClean="0"/>
              <a:t>topics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86645" y="3676851"/>
            <a:ext cx="282320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rgbClr val="00B050"/>
                </a:solidFill>
              </a:rPr>
              <a:t>נקודה ירוקה: התאמה </a:t>
            </a:r>
            <a:r>
              <a:rPr lang="en-US" dirty="0" smtClean="0">
                <a:solidFill>
                  <a:srgbClr val="00B050"/>
                </a:solidFill>
              </a:rPr>
              <a:t>3D-2D</a:t>
            </a:r>
            <a:endParaRPr lang="he-IL" dirty="0" smtClean="0">
              <a:solidFill>
                <a:srgbClr val="00B050"/>
              </a:solidFill>
            </a:endParaRPr>
          </a:p>
          <a:p>
            <a:r>
              <a:rPr lang="he-IL" dirty="0" smtClean="0">
                <a:solidFill>
                  <a:srgbClr val="FFFF00"/>
                </a:solidFill>
              </a:rPr>
              <a:t>נקודה צהובה: התאמה </a:t>
            </a:r>
            <a:r>
              <a:rPr lang="en-US" dirty="0" smtClean="0">
                <a:solidFill>
                  <a:srgbClr val="FFFF00"/>
                </a:solidFill>
              </a:rPr>
              <a:t>2D-2D</a:t>
            </a:r>
            <a:endParaRPr lang="he-IL" dirty="0">
              <a:solidFill>
                <a:srgbClr val="FFFF00"/>
              </a:solidFill>
            </a:endParaRPr>
          </a:p>
        </p:txBody>
      </p:sp>
      <p:pic>
        <p:nvPicPr>
          <p:cNvPr id="8" name="תמונה58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54438" y="2906331"/>
            <a:ext cx="6122035" cy="344106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88932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0"/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רקע ומוטיבציה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SLAM</a:t>
            </a:r>
            <a:r>
              <a:rPr lang="he-IL" dirty="0" smtClean="0"/>
              <a:t> הוא פתרון יעיל לניווט אורבני וניווט בתוך מבנים, בשטח לא מוכר וללא תשתית קודמת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 smtClean="0"/>
              <a:t>עם </a:t>
            </a:r>
            <a:r>
              <a:rPr lang="he-IL" dirty="0" smtClean="0"/>
              <a:t>זאת, להתבססות על תמונה לניווט יש מספר חסרונות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e-IL" dirty="0" smtClean="0"/>
              <a:t>קצב עקיבה נמוך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e-IL" dirty="0" smtClean="0"/>
              <a:t>איבודי עקיבה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e-IL" dirty="0" smtClean="0"/>
              <a:t>שערוך סקאלה (ב- </a:t>
            </a:r>
            <a:r>
              <a:rPr lang="en-US" dirty="0" smtClean="0"/>
              <a:t>mono</a:t>
            </a:r>
            <a:r>
              <a:rPr lang="he-IL" dirty="0" smtClean="0"/>
              <a:t>)</a:t>
            </a:r>
            <a:endParaRPr lang="he-IL" dirty="0" smtClean="0"/>
          </a:p>
          <a:p>
            <a:pPr marL="201168" lvl="1" indent="0">
              <a:buNone/>
            </a:pPr>
            <a:endParaRPr lang="he-IL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e-IL" dirty="0" smtClean="0"/>
              <a:t>שילוב מערכת אינרציאלית בניווט מעלה משמעותית את </a:t>
            </a:r>
            <a:r>
              <a:rPr lang="he-IL" dirty="0" err="1" smtClean="0"/>
              <a:t>הרובוסטיות</a:t>
            </a:r>
            <a:r>
              <a:rPr lang="he-IL" dirty="0" smtClean="0"/>
              <a:t> שלו</a:t>
            </a:r>
          </a:p>
          <a:p>
            <a:pPr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3995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סיכום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9858"/>
            <a:ext cx="10058400" cy="4901575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OKVIS</a:t>
            </a:r>
            <a:endParaRPr lang="en-US" sz="1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he-IL" sz="1600" dirty="0" smtClean="0"/>
              <a:t>מומש ורץ על מחשבי המעבדה, ובוצעה </a:t>
            </a:r>
            <a:r>
              <a:rPr lang="he-IL" sz="1600" dirty="0" err="1" smtClean="0"/>
              <a:t>אבלואציה</a:t>
            </a:r>
            <a:r>
              <a:rPr lang="he-IL" sz="1600" dirty="0" smtClean="0"/>
              <a:t> על כל ה- </a:t>
            </a:r>
            <a:r>
              <a:rPr lang="en-US" sz="1600" dirty="0" smtClean="0"/>
              <a:t>Euro-C dataset</a:t>
            </a:r>
            <a:endParaRPr lang="he-IL" sz="16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he-IL" sz="1600" dirty="0" smtClean="0"/>
              <a:t>התנהגות נראית תקינה ותוצאות סבירות – </a:t>
            </a:r>
            <a:r>
              <a:rPr lang="en-US" sz="1600" dirty="0" smtClean="0"/>
              <a:t>RMSE </a:t>
            </a:r>
            <a:r>
              <a:rPr lang="he-IL" sz="1600" dirty="0" smtClean="0"/>
              <a:t> של עשרות ס"מ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sz="1600" dirty="0" smtClean="0"/>
              <a:t>בחלק מהמקרים סחיפה גדולה ב- </a:t>
            </a:r>
            <a:r>
              <a:rPr lang="en-US" sz="1600" dirty="0" smtClean="0"/>
              <a:t>yaw</a:t>
            </a:r>
            <a:endParaRPr lang="he-IL" sz="16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he-IL" sz="1600" dirty="0" smtClean="0"/>
              <a:t>ניתן כעת להרצה על מצלמת המעבדה</a:t>
            </a:r>
            <a:endParaRPr lang="he-IL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err="1" smtClean="0"/>
              <a:t>Rpg</a:t>
            </a:r>
            <a:r>
              <a:rPr lang="en-US" sz="1800" b="1" dirty="0" smtClean="0"/>
              <a:t> trajectory Evaluation</a:t>
            </a:r>
            <a:endParaRPr lang="en-US" sz="18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he-IL" sz="1600" dirty="0" smtClean="0"/>
              <a:t>התקנה בעייתית, כלי נוח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sz="1600" dirty="0" smtClean="0"/>
              <a:t>מממש קונבנציה, אבל הקונבנציה בעייתית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sz="1600" dirty="0" smtClean="0"/>
              <a:t>ניתן לשפר אותה ע"י ביצוע </a:t>
            </a:r>
            <a:r>
              <a:rPr lang="en-US" sz="1600" dirty="0" smtClean="0"/>
              <a:t>Alignment</a:t>
            </a:r>
            <a:r>
              <a:rPr lang="he-IL" sz="1600" dirty="0" smtClean="0"/>
              <a:t> לפי כמה דגימות ראשונות ולא לפי כל הקובץ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Translation </a:t>
            </a:r>
            <a:r>
              <a:rPr lang="en-US" sz="1600" dirty="0" smtClean="0"/>
              <a:t>Error [%]</a:t>
            </a:r>
            <a:r>
              <a:rPr lang="he-IL" sz="1600" dirty="0" smtClean="0"/>
              <a:t> במקטעים ארוכים – מדד מועיל לסחיפה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OKVIS vs VINS-FUSION</a:t>
            </a:r>
            <a:endParaRPr lang="he-IL" sz="1800" b="1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he-IL" sz="1600" dirty="0" smtClean="0"/>
              <a:t>ככלל, הישגים דומים </a:t>
            </a:r>
            <a:r>
              <a:rPr lang="he-IL" sz="1600" dirty="0" smtClean="0"/>
              <a:t>בסחיפה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OKVIS</a:t>
            </a:r>
            <a:r>
              <a:rPr lang="he-IL" sz="1600" dirty="0" smtClean="0"/>
              <a:t> יותר </a:t>
            </a:r>
            <a:r>
              <a:rPr lang="he-IL" sz="1600" dirty="0" err="1" smtClean="0"/>
              <a:t>רובוסטי</a:t>
            </a:r>
            <a:endParaRPr lang="he-IL" sz="16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VINS-FUSION</a:t>
            </a:r>
            <a:r>
              <a:rPr lang="he-IL" sz="1600" dirty="0" smtClean="0"/>
              <a:t> נתן תוצאות טובות יותר ב- </a:t>
            </a:r>
            <a:r>
              <a:rPr lang="en-US" sz="1600" dirty="0" smtClean="0"/>
              <a:t>RMSE</a:t>
            </a:r>
            <a:r>
              <a:rPr lang="he-IL" sz="1600" dirty="0" smtClean="0"/>
              <a:t>. </a:t>
            </a:r>
            <a:r>
              <a:rPr lang="en-US" sz="1600" dirty="0" smtClean="0"/>
              <a:t>Outlier</a:t>
            </a:r>
            <a:r>
              <a:rPr lang="he-IL" sz="1600" dirty="0" smtClean="0"/>
              <a:t> לתחקור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3773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מטרת הפרויקט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 smtClean="0"/>
              <a:t>בניית תשתית </a:t>
            </a:r>
            <a:r>
              <a:rPr lang="en-US" dirty="0" smtClean="0"/>
              <a:t>VI-SLAM</a:t>
            </a:r>
            <a:r>
              <a:rPr lang="he-IL" dirty="0" smtClean="0"/>
              <a:t> במעבדת </a:t>
            </a:r>
            <a:r>
              <a:rPr lang="he-IL" dirty="0" err="1" smtClean="0"/>
              <a:t>הרחפנים</a:t>
            </a:r>
            <a:endParaRPr lang="he-IL" dirty="0" smtClean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/>
              <a:t>בחינה </a:t>
            </a:r>
            <a:r>
              <a:rPr lang="he-IL" dirty="0" err="1"/>
              <a:t>ואבלואציה</a:t>
            </a:r>
            <a:r>
              <a:rPr lang="he-IL" dirty="0"/>
              <a:t> </a:t>
            </a:r>
            <a:r>
              <a:rPr lang="he-IL" dirty="0" smtClean="0"/>
              <a:t>של </a:t>
            </a:r>
            <a:r>
              <a:rPr lang="he-IL" dirty="0"/>
              <a:t>מספר פתרונות </a:t>
            </a:r>
            <a:r>
              <a:rPr lang="he-IL" dirty="0" err="1"/>
              <a:t>Visual-Inertial</a:t>
            </a:r>
            <a:r>
              <a:rPr lang="he-IL" dirty="0"/>
              <a:t> SLAM, ובפרט כאלה שהם </a:t>
            </a:r>
            <a:r>
              <a:rPr lang="he-IL" dirty="0" err="1" smtClean="0"/>
              <a:t>monocular</a:t>
            </a:r>
            <a:endParaRPr lang="he-IL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 smtClean="0"/>
              <a:t>מימוש אלגוריתם </a:t>
            </a:r>
            <a:r>
              <a:rPr lang="en-US" dirty="0" smtClean="0"/>
              <a:t>OKVIS</a:t>
            </a:r>
            <a:r>
              <a:rPr lang="he-IL" dirty="0" smtClean="0"/>
              <a:t> – כאלגוריתם בעל פוטנציאל </a:t>
            </a:r>
            <a:r>
              <a:rPr lang="he-IL" dirty="0" err="1" smtClean="0"/>
              <a:t>לרובוסטיות</a:t>
            </a:r>
            <a:r>
              <a:rPr lang="he-IL" dirty="0" smtClean="0"/>
              <a:t> ואמינות גבוהות (על בסיס קוד פתוח)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 err="1" smtClean="0"/>
              <a:t>השמשת</a:t>
            </a:r>
            <a:r>
              <a:rPr lang="he-IL" dirty="0" smtClean="0"/>
              <a:t> תשתית </a:t>
            </a:r>
            <a:r>
              <a:rPr lang="he-IL" dirty="0" err="1" smtClean="0"/>
              <a:t>אבלואציה</a:t>
            </a:r>
            <a:r>
              <a:rPr lang="he-IL" dirty="0" smtClean="0"/>
              <a:t> לאלגוריתמי </a:t>
            </a:r>
            <a:r>
              <a:rPr lang="en-US" dirty="0" smtClean="0"/>
              <a:t>SLAM</a:t>
            </a:r>
            <a:r>
              <a:rPr lang="he-IL" dirty="0" smtClean="0"/>
              <a:t> (קוד פתוח), ושימוש בה </a:t>
            </a:r>
            <a:r>
              <a:rPr lang="he-IL" dirty="0" err="1" smtClean="0"/>
              <a:t>לאבלואציה</a:t>
            </a:r>
            <a:r>
              <a:rPr lang="he-IL" dirty="0" smtClean="0"/>
              <a:t> של </a:t>
            </a:r>
            <a:r>
              <a:rPr lang="en-US" dirty="0" smtClean="0"/>
              <a:t>OKVIS</a:t>
            </a:r>
            <a:endParaRPr lang="he-IL" dirty="0" smtClean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 err="1" smtClean="0"/>
              <a:t>השמשת</a:t>
            </a:r>
            <a:r>
              <a:rPr lang="he-IL" dirty="0" smtClean="0"/>
              <a:t> אלגוריתם נוסף – </a:t>
            </a:r>
            <a:r>
              <a:rPr lang="en-US" dirty="0" smtClean="0"/>
              <a:t>VINS-FUSION </a:t>
            </a:r>
            <a:r>
              <a:rPr lang="he-IL" dirty="0" smtClean="0"/>
              <a:t> - וביצוע השוואה בין ביצועי </a:t>
            </a:r>
            <a:r>
              <a:rPr lang="he-IL" dirty="0" smtClean="0"/>
              <a:t>השניים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 err="1" smtClean="0"/>
              <a:t>השמשת</a:t>
            </a:r>
            <a:r>
              <a:rPr lang="he-IL" dirty="0" smtClean="0"/>
              <a:t> </a:t>
            </a:r>
            <a:r>
              <a:rPr lang="en-US" dirty="0" smtClean="0"/>
              <a:t>OKVIS</a:t>
            </a:r>
            <a:r>
              <a:rPr lang="he-IL" dirty="0" smtClean="0"/>
              <a:t> על מצלמת המעבדה </a:t>
            </a:r>
            <a:r>
              <a:rPr lang="en-US" dirty="0" err="1" smtClean="0"/>
              <a:t>Realsense</a:t>
            </a:r>
            <a:r>
              <a:rPr lang="en-US" dirty="0" smtClean="0"/>
              <a:t> 435i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045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אופני 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שילוב בהקשר </a:t>
            </a:r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SLAM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6381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צימוד רופף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"</a:t>
            </a:r>
            <a:r>
              <a:rPr lang="en-US" dirty="0" smtClean="0"/>
              <a:t>plug and play</a:t>
            </a:r>
            <a:r>
              <a:rPr lang="he-IL" dirty="0" smtClean="0"/>
              <a:t>"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באובדן עקיבה – יש ניווט, אבל צריך לאתחל את ה- </a:t>
            </a:r>
            <a:r>
              <a:rPr lang="en-US" dirty="0" smtClean="0"/>
              <a:t>SLAM</a:t>
            </a:r>
            <a:endParaRPr lang="he-IL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לאחר שבחנו מספר אפשרויות קוד פתוח, לא נמצאה אחת אמינה שמתאימה לצרכינו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3415454"/>
            <a:ext cx="10058400" cy="26470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צימוד הדוק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שימוש במדידה אינרציאלית כדי לשערך מיקום של פיצ'רים בתמונה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he-IL" sz="1800" dirty="0" smtClean="0"/>
              <a:t>יכול להפחית סבירות לאובדן עקיבה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שימוש במדידה האינרציאלית כדי לכייל את הסקאלה (</a:t>
            </a:r>
            <a:r>
              <a:rPr lang="en-US" dirty="0" smtClean="0"/>
              <a:t>scale</a:t>
            </a:r>
            <a:r>
              <a:rPr lang="he-IL" dirty="0" smtClean="0"/>
              <a:t>) ב- </a:t>
            </a:r>
            <a:r>
              <a:rPr lang="en-US" dirty="0" smtClean="0"/>
              <a:t>SLAM</a:t>
            </a:r>
            <a:endParaRPr lang="he-IL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שימוש בסגירת מעגל ויזואלית כדי לכייל שגיאות ב- </a:t>
            </a:r>
            <a:r>
              <a:rPr lang="en-US" dirty="0" smtClean="0"/>
              <a:t>IMU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he-IL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OKVIS</a:t>
            </a:r>
            <a:r>
              <a:rPr lang="he-IL" dirty="0" smtClean="0"/>
              <a:t> ו- </a:t>
            </a:r>
            <a:r>
              <a:rPr lang="en-US" dirty="0" smtClean="0"/>
              <a:t>VINS-FUSION</a:t>
            </a:r>
            <a:r>
              <a:rPr lang="he-IL" dirty="0" smtClean="0"/>
              <a:t> מממשים צימוד הדוק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בשניהם אפשרית גרסת </a:t>
            </a:r>
            <a:r>
              <a:rPr lang="en-US" dirty="0" smtClean="0"/>
              <a:t>STEREO</a:t>
            </a:r>
            <a:r>
              <a:rPr lang="he-IL" dirty="0" smtClean="0"/>
              <a:t> אך בחנו אותם ב- </a:t>
            </a:r>
            <a:r>
              <a:rPr lang="en-US" dirty="0" smtClean="0"/>
              <a:t>MONO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860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מה  </a:t>
            </a:r>
            <a:r>
              <a:rPr lang="en-US" dirty="0" smtClean="0">
                <a:cs typeface="David" panose="020E0502060401010101" pitchFamily="34" charset="-79"/>
              </a:rPr>
              <a:t>OKVIS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משערך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0694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he-IL" dirty="0"/>
              <a:t>הניווט ב- </a:t>
            </a:r>
            <a:r>
              <a:rPr lang="en-US" dirty="0"/>
              <a:t>OKVIS</a:t>
            </a:r>
            <a:r>
              <a:rPr lang="he-IL" dirty="0"/>
              <a:t> מבוסס על מפה תלת </a:t>
            </a:r>
            <a:r>
              <a:rPr lang="he-IL" dirty="0" err="1"/>
              <a:t>מימדית</a:t>
            </a:r>
            <a:r>
              <a:rPr lang="he-IL" dirty="0"/>
              <a:t> של "</a:t>
            </a:r>
            <a:r>
              <a:rPr lang="en-US" dirty="0"/>
              <a:t>landmarks</a:t>
            </a:r>
            <a:r>
              <a:rPr lang="he-IL" dirty="0"/>
              <a:t>"</a:t>
            </a:r>
          </a:p>
          <a:p>
            <a:pPr>
              <a:buFont typeface="Courier New" panose="02070309020205020404" pitchFamily="49" charset="0"/>
              <a:buChar char="o"/>
            </a:pPr>
            <a:endParaRPr lang="he-IL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משערכים  </a:t>
            </a:r>
            <a:r>
              <a:rPr lang="en-US" dirty="0" smtClean="0"/>
              <a:t>State Vector</a:t>
            </a:r>
            <a:r>
              <a:rPr lang="he-IL" dirty="0" smtClean="0"/>
              <a:t> שמורכב מ:</a:t>
            </a:r>
          </a:p>
          <a:p>
            <a:pPr>
              <a:buFont typeface="Courier New" panose="02070309020205020404" pitchFamily="49" charset="0"/>
              <a:buChar char="o"/>
            </a:pPr>
            <a:endParaRPr lang="he-IL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כמו </a:t>
            </a:r>
            <a:r>
              <a:rPr lang="he-IL" dirty="0" smtClean="0"/>
              <a:t>כן משערכים את מיקומי ה- </a:t>
            </a:r>
            <a:r>
              <a:rPr lang="en-US" dirty="0" smtClean="0"/>
              <a:t>landmarks</a:t>
            </a:r>
            <a:r>
              <a:rPr lang="he-IL" dirty="0" smtClean="0"/>
              <a:t>, </a:t>
            </a:r>
            <a:r>
              <a:rPr lang="en-US" dirty="0" smtClean="0"/>
              <a:t>X</a:t>
            </a:r>
            <a:r>
              <a:rPr lang="en-US" sz="1400" dirty="0" smtClean="0"/>
              <a:t>L</a:t>
            </a:r>
            <a:endParaRPr lang="he-IL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213" y="2662810"/>
            <a:ext cx="3689540" cy="5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בניית מפת </a:t>
            </a:r>
            <a:r>
              <a:rPr lang="en-US" dirty="0" smtClean="0">
                <a:cs typeface="David" panose="020E0502060401010101" pitchFamily="34" charset="-79"/>
              </a:rPr>
              <a:t>landmarks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ב- </a:t>
            </a:r>
            <a:r>
              <a:rPr lang="en-US" dirty="0" smtClean="0">
                <a:cs typeface="David" panose="020E0502060401010101" pitchFamily="34" charset="-79"/>
              </a:rPr>
              <a:t>OKVIS</a:t>
            </a:r>
            <a:endParaRPr lang="he-IL" dirty="0"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918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התאמה של </a:t>
            </a:r>
            <a:r>
              <a:rPr lang="en-US" dirty="0" err="1" smtClean="0"/>
              <a:t>keypoints</a:t>
            </a:r>
            <a:r>
              <a:rPr lang="he-IL" dirty="0" smtClean="0"/>
              <a:t> בתמונות (</a:t>
            </a:r>
            <a:r>
              <a:rPr lang="en-US" dirty="0" smtClean="0"/>
              <a:t>2D</a:t>
            </a:r>
            <a:r>
              <a:rPr lang="he-IL" dirty="0" smtClean="0"/>
              <a:t>) ל- </a:t>
            </a:r>
            <a:r>
              <a:rPr lang="en-US" dirty="0" smtClean="0"/>
              <a:t>landmarks</a:t>
            </a:r>
            <a:r>
              <a:rPr lang="he-IL" dirty="0" smtClean="0"/>
              <a:t> (</a:t>
            </a:r>
            <a:r>
              <a:rPr lang="en-US" dirty="0" smtClean="0"/>
              <a:t>3D</a:t>
            </a:r>
            <a:r>
              <a:rPr lang="he-IL" dirty="0" smtClean="0"/>
              <a:t>) במפה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SSE-optimized </a:t>
            </a:r>
            <a:r>
              <a:rPr lang="en-US" dirty="0" smtClean="0"/>
              <a:t>Harris Corner Detection</a:t>
            </a:r>
            <a:endParaRPr lang="he-IL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BRISK descriptor</a:t>
            </a:r>
            <a:endParaRPr lang="he-IL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הוצאה </a:t>
            </a:r>
            <a:r>
              <a:rPr lang="he-IL" dirty="0" smtClean="0"/>
              <a:t>של ה- </a:t>
            </a:r>
            <a:r>
              <a:rPr lang="en-US" dirty="0" smtClean="0"/>
              <a:t>description</a:t>
            </a:r>
            <a:r>
              <a:rPr lang="he-IL" dirty="0" smtClean="0"/>
              <a:t> מיושרת לכבידה</a:t>
            </a:r>
            <a:r>
              <a:rPr lang="he-IL" b="1" dirty="0" smtClean="0">
                <a:solidFill>
                  <a:srgbClr val="00B050"/>
                </a:solidFill>
              </a:rPr>
              <a:t>*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התאמה </a:t>
            </a:r>
            <a:r>
              <a:rPr lang="en-US" dirty="0" smtClean="0"/>
              <a:t>2D-3D</a:t>
            </a:r>
            <a:r>
              <a:rPr lang="he-IL" dirty="0" smtClean="0"/>
              <a:t> מבוצעת לפי הנקודות שאמורות להיות בשדה הראיה</a:t>
            </a:r>
            <a:r>
              <a:rPr lang="he-IL" b="1" dirty="0" smtClean="0">
                <a:solidFill>
                  <a:srgbClr val="00B050"/>
                </a:solidFill>
              </a:rPr>
              <a:t>*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Outlier Rejection</a:t>
            </a:r>
            <a:r>
              <a:rPr lang="he-IL" dirty="0" smtClean="0"/>
              <a:t> - </a:t>
            </a:r>
            <a:r>
              <a:rPr lang="en-US" dirty="0" err="1" smtClean="0"/>
              <a:t>Mahalanobis</a:t>
            </a:r>
            <a:r>
              <a:rPr lang="en-US" dirty="0" smtClean="0"/>
              <a:t> Test</a:t>
            </a:r>
            <a:r>
              <a:rPr lang="he-IL" dirty="0" smtClean="0"/>
              <a:t> </a:t>
            </a:r>
            <a:r>
              <a:rPr lang="he-IL" sz="2300" b="1" dirty="0" smtClean="0">
                <a:solidFill>
                  <a:srgbClr val="00B050"/>
                </a:solidFill>
              </a:rPr>
              <a:t>*</a:t>
            </a:r>
            <a:endParaRPr lang="he-IL" b="1" dirty="0" smtClean="0">
              <a:solidFill>
                <a:srgbClr val="00B05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he-IL" dirty="0" smtClean="0"/>
          </a:p>
          <a:p>
            <a:pPr>
              <a:buFont typeface="Courier New" panose="02070309020205020404" pitchFamily="49" charset="0"/>
              <a:buChar char="o"/>
            </a:pPr>
            <a:endParaRPr lang="he-IL" dirty="0"/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הוספת </a:t>
            </a:r>
            <a:r>
              <a:rPr lang="en-US" dirty="0" smtClean="0"/>
              <a:t>landmarks</a:t>
            </a:r>
            <a:r>
              <a:rPr lang="he-IL" dirty="0" smtClean="0"/>
              <a:t> למפה התלת </a:t>
            </a:r>
            <a:r>
              <a:rPr lang="he-IL" dirty="0" err="1" smtClean="0"/>
              <a:t>מימדית</a:t>
            </a:r>
            <a:r>
              <a:rPr lang="he-I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מחפשים התאמה בין </a:t>
            </a:r>
            <a:r>
              <a:rPr lang="en-US" dirty="0" smtClean="0"/>
              <a:t>2D </a:t>
            </a:r>
            <a:r>
              <a:rPr lang="en-US" dirty="0" err="1" smtClean="0"/>
              <a:t>keypoints</a:t>
            </a:r>
            <a:r>
              <a:rPr lang="he-IL" dirty="0" smtClean="0"/>
              <a:t> בתמונה אחת, ל- </a:t>
            </a:r>
            <a:r>
              <a:rPr lang="en-US" dirty="0" smtClean="0"/>
              <a:t>2D </a:t>
            </a:r>
            <a:r>
              <a:rPr lang="en-US" dirty="0" err="1" smtClean="0"/>
              <a:t>keypoints</a:t>
            </a:r>
            <a:r>
              <a:rPr lang="he-IL" dirty="0" smtClean="0"/>
              <a:t> בתמונה אחרת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 smtClean="0"/>
              <a:t>בהינתן התאמה מבצעים טריאנגולציה</a:t>
            </a:r>
            <a:r>
              <a:rPr lang="he-IL" dirty="0" smtClean="0">
                <a:solidFill>
                  <a:srgbClr val="00B050"/>
                </a:solidFill>
              </a:rPr>
              <a:t>*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3161297"/>
            <a:ext cx="24352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b="1" dirty="0" smtClean="0">
                <a:solidFill>
                  <a:srgbClr val="00B050"/>
                </a:solidFill>
              </a:rPr>
              <a:t>* באמצעות מדידות </a:t>
            </a:r>
            <a:r>
              <a:rPr lang="en-US" b="1" dirty="0" smtClean="0">
                <a:solidFill>
                  <a:srgbClr val="00B050"/>
                </a:solidFill>
              </a:rPr>
              <a:t>IMU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6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חישוב פתרון הניווט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אין מסנן קלמן</a:t>
            </a:r>
            <a:endParaRPr lang="he-IL" dirty="0"/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 smtClean="0"/>
              <a:t>לחילופין - אופטימיזציה </a:t>
            </a:r>
            <a:r>
              <a:rPr lang="he-IL" dirty="0"/>
              <a:t>לא ליניארית על פונקציית מחיר שמכילה את כל שגיאות ההטלה של ה- </a:t>
            </a:r>
            <a:r>
              <a:rPr lang="en-US" dirty="0"/>
              <a:t>landmarks</a:t>
            </a:r>
            <a:r>
              <a:rPr lang="he-IL" dirty="0"/>
              <a:t> על ה- </a:t>
            </a:r>
            <a:r>
              <a:rPr lang="en-US" dirty="0"/>
              <a:t>frames</a:t>
            </a:r>
            <a:endParaRPr lang="he-IL" dirty="0"/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/>
              <a:t>חלק נוסף בפונקציית המחיר מבטא את השגיאה האינרציאלית </a:t>
            </a:r>
            <a:r>
              <a:rPr lang="he-IL" b="1" dirty="0">
                <a:solidFill>
                  <a:srgbClr val="00B050"/>
                </a:solidFill>
              </a:rPr>
              <a:t>*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Marginalization</a:t>
            </a:r>
            <a:r>
              <a:rPr lang="he-IL" dirty="0"/>
              <a:t> לשמירת גודל סביר לאופטימיזציה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e-IL" dirty="0"/>
              <a:t>אופטימיזציה תמיד על </a:t>
            </a:r>
            <a:r>
              <a:rPr lang="en-US" dirty="0"/>
              <a:t>S</a:t>
            </a:r>
            <a:r>
              <a:rPr lang="he-IL" dirty="0"/>
              <a:t> תמונות אחרונות + </a:t>
            </a:r>
            <a:r>
              <a:rPr lang="en-US" dirty="0"/>
              <a:t>N</a:t>
            </a:r>
            <a:r>
              <a:rPr lang="he-IL" dirty="0"/>
              <a:t> שהוגדרו </a:t>
            </a:r>
            <a:r>
              <a:rPr lang="en-US" dirty="0" err="1"/>
              <a:t>keyframes</a:t>
            </a:r>
            <a:r>
              <a:rPr lang="he-IL" dirty="0"/>
              <a:t> מהעבר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76" y="3512391"/>
            <a:ext cx="3746048" cy="8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9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המחשה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2805" y="3676851"/>
            <a:ext cx="209704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rgbClr val="00B050"/>
                </a:solidFill>
              </a:rPr>
              <a:t>ירוק: התאמה </a:t>
            </a:r>
            <a:r>
              <a:rPr lang="en-US" dirty="0" smtClean="0">
                <a:solidFill>
                  <a:srgbClr val="00B050"/>
                </a:solidFill>
              </a:rPr>
              <a:t>3D-2D</a:t>
            </a:r>
            <a:endParaRPr lang="he-IL" dirty="0" smtClean="0">
              <a:solidFill>
                <a:srgbClr val="00B050"/>
              </a:solidFill>
            </a:endParaRPr>
          </a:p>
          <a:p>
            <a:r>
              <a:rPr lang="he-IL" dirty="0" smtClean="0">
                <a:solidFill>
                  <a:srgbClr val="FFFF00"/>
                </a:solidFill>
              </a:rPr>
              <a:t>צהוב: התאמה </a:t>
            </a:r>
            <a:r>
              <a:rPr lang="en-US" dirty="0" smtClean="0">
                <a:solidFill>
                  <a:srgbClr val="FFFF00"/>
                </a:solidFill>
              </a:rPr>
              <a:t>2D-2D</a:t>
            </a:r>
            <a:endParaRPr lang="he-IL" dirty="0">
              <a:solidFill>
                <a:srgbClr val="FFFF00"/>
              </a:solidFill>
            </a:endParaRPr>
          </a:p>
        </p:txBody>
      </p:sp>
      <p:pic>
        <p:nvPicPr>
          <p:cNvPr id="14" name="E689D06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800" end="3048.95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5799" y="198865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240812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cap="small" dirty="0" err="1" smtClean="0"/>
              <a:t>Rpg</a:t>
            </a:r>
            <a:r>
              <a:rPr lang="en-US" b="1" cap="small" dirty="0" smtClean="0"/>
              <a:t> Trajectory Evaluation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92102"/>
          </a:xfrm>
        </p:spPr>
        <p:txBody>
          <a:bodyPr/>
          <a:lstStyle/>
          <a:p>
            <a:r>
              <a:rPr lang="he-IL" dirty="0" smtClean="0"/>
              <a:t>תשתית קוד פתוח </a:t>
            </a:r>
            <a:r>
              <a:rPr lang="he-IL" dirty="0" err="1" smtClean="0"/>
              <a:t>לאבלואציה</a:t>
            </a:r>
            <a:r>
              <a:rPr lang="he-IL" dirty="0" smtClean="0"/>
              <a:t> של אלגוריתמי </a:t>
            </a:r>
            <a:r>
              <a:rPr lang="en-US" dirty="0" smtClean="0"/>
              <a:t>SLAM</a:t>
            </a:r>
            <a:r>
              <a:rPr lang="he-IL" dirty="0" smtClean="0"/>
              <a:t> (וניווט באופן כללי) עפ"י קונבנציות מקובלות</a:t>
            </a:r>
          </a:p>
          <a:p>
            <a:r>
              <a:rPr lang="he-IL" dirty="0" smtClean="0"/>
              <a:t>שלבים מקדימים </a:t>
            </a:r>
            <a:r>
              <a:rPr lang="he-IL" dirty="0" err="1" smtClean="0"/>
              <a:t>לאבלואציה</a:t>
            </a:r>
            <a:endParaRPr lang="he-IL" dirty="0" smtClean="0"/>
          </a:p>
          <a:p>
            <a:pPr lvl="1"/>
            <a:r>
              <a:rPr lang="he-IL" dirty="0" smtClean="0"/>
              <a:t>שיוך מדידות: </a:t>
            </a:r>
            <a:r>
              <a:rPr lang="he-IL" dirty="0" smtClean="0"/>
              <a:t>התאמת זוגות לפי הקרבה הטובה ביותר (עד </a:t>
            </a:r>
            <a:r>
              <a:rPr lang="he-IL" dirty="0" smtClean="0"/>
              <a:t>כדי סף).</a:t>
            </a:r>
          </a:p>
          <a:p>
            <a:pPr lvl="1"/>
            <a:endParaRPr lang="he-IL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43" y="3085787"/>
            <a:ext cx="3267608" cy="219848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716379" y="3085787"/>
            <a:ext cx="6476201" cy="2410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Alignment</a:t>
            </a:r>
            <a:r>
              <a:rPr lang="he-IL" dirty="0" smtClean="0"/>
              <a:t>: מניחים שיש הבדל במערכות הצירים.</a:t>
            </a:r>
          </a:p>
          <a:p>
            <a:pPr lvl="2"/>
            <a:r>
              <a:rPr lang="he-IL" dirty="0" smtClean="0"/>
              <a:t>ממומש בשיטת </a:t>
            </a:r>
            <a:r>
              <a:rPr lang="en-US" dirty="0" smtClean="0"/>
              <a:t>LS</a:t>
            </a:r>
            <a:r>
              <a:rPr lang="he-IL" dirty="0" smtClean="0"/>
              <a:t> על המסלול </a:t>
            </a:r>
            <a:r>
              <a:rPr lang="he-IL" b="1" dirty="0" smtClean="0"/>
              <a:t>כולו</a:t>
            </a:r>
          </a:p>
          <a:p>
            <a:pPr lvl="2"/>
            <a:r>
              <a:rPr lang="he-IL" dirty="0" smtClean="0"/>
              <a:t>מיישר חלק </a:t>
            </a:r>
            <a:r>
              <a:rPr lang="he-IL" b="1" dirty="0" smtClean="0"/>
              <a:t>מהסחיפה</a:t>
            </a:r>
            <a:r>
              <a:rPr lang="he-IL" dirty="0" smtClean="0"/>
              <a:t> של הניווט</a:t>
            </a:r>
          </a:p>
          <a:p>
            <a:pPr lvl="2"/>
            <a:r>
              <a:rPr lang="he-IL" dirty="0" smtClean="0"/>
              <a:t>לחילופין מתבוננים  על שני מדדים – </a:t>
            </a:r>
            <a:r>
              <a:rPr lang="en-US" dirty="0" smtClean="0"/>
              <a:t>ATE</a:t>
            </a:r>
            <a:r>
              <a:rPr lang="he-IL" dirty="0" smtClean="0"/>
              <a:t> (אבסולוטי) ו- </a:t>
            </a:r>
            <a:r>
              <a:rPr lang="en-US" dirty="0" smtClean="0"/>
              <a:t>RE</a:t>
            </a:r>
            <a:r>
              <a:rPr lang="he-IL" dirty="0" smtClean="0"/>
              <a:t> (יחסי – מודד סחיפה במקטע)</a:t>
            </a:r>
          </a:p>
          <a:p>
            <a:pPr lvl="2"/>
            <a:r>
              <a:rPr lang="he-IL" dirty="0" smtClean="0"/>
              <a:t>ניתן לנסות לתקן </a:t>
            </a:r>
            <a:r>
              <a:rPr lang="he-IL" dirty="0"/>
              <a:t>ו</a:t>
            </a:r>
            <a:r>
              <a:rPr lang="he-IL" dirty="0" smtClean="0"/>
              <a:t>לעשות </a:t>
            </a:r>
            <a:r>
              <a:rPr lang="en-US" dirty="0" smtClean="0"/>
              <a:t>Alignment</a:t>
            </a:r>
            <a:r>
              <a:rPr lang="he-IL" dirty="0" smtClean="0"/>
              <a:t> רק על פי תחילת המסלול ולא כולו</a:t>
            </a:r>
          </a:p>
          <a:p>
            <a:pPr lvl="2"/>
            <a:endParaRPr lang="he-IL" dirty="0" smtClean="0"/>
          </a:p>
          <a:p>
            <a:pPr lvl="2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1103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3667</TotalTime>
  <Words>958</Words>
  <Application>Microsoft Office PowerPoint</Application>
  <PresentationFormat>Widescreen</PresentationFormat>
  <Paragraphs>240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David</vt:lpstr>
      <vt:lpstr>David CLM</vt:lpstr>
      <vt:lpstr>Times New Roman</vt:lpstr>
      <vt:lpstr>Wingdings</vt:lpstr>
      <vt:lpstr>Retrospect</vt:lpstr>
      <vt:lpstr>OKVIS VI-SLAM</vt:lpstr>
      <vt:lpstr>רקע ומוטיבציה</vt:lpstr>
      <vt:lpstr>מטרת הפרויקט</vt:lpstr>
      <vt:lpstr>אופני שילוב בהקשר SLAM</vt:lpstr>
      <vt:lpstr>מה  OKVIS משערך</vt:lpstr>
      <vt:lpstr>בניית מפת landmarks ב- OKVIS</vt:lpstr>
      <vt:lpstr>חישוב פתרון הניווט</vt:lpstr>
      <vt:lpstr>המחשה</vt:lpstr>
      <vt:lpstr>Rpg Trajectory Evaluation</vt:lpstr>
      <vt:lpstr>Rpg Trajectory Evaluation (2)</vt:lpstr>
      <vt:lpstr>תוצאה לדוגמה</vt:lpstr>
      <vt:lpstr>תוצאה לדוגמה</vt:lpstr>
      <vt:lpstr>עוד תוצאות לדוגמה</vt:lpstr>
      <vt:lpstr>ריכוז תוצאות – OKVIS over Euro-C Dataset</vt:lpstr>
      <vt:lpstr>הסחיפה ב- yaw שנצפתה</vt:lpstr>
      <vt:lpstr>השוואה למקורות אחרים</vt:lpstr>
      <vt:lpstr>OKVIS vs VINS-FUSION over EURO-C</vt:lpstr>
      <vt:lpstr>ריכוז תוצאות – OKVIS Vs VINS-FUSION over Euro-C Dataset</vt:lpstr>
      <vt:lpstr>הרצת OKVIS על מצלמת Realsense 435i</vt:lpstr>
      <vt:lpstr>סיכום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OKVIS VI-SLAM</dc:title>
  <dc:creator>Shay Perlmutter</dc:creator>
  <cp:lastModifiedBy>Shay Perlmutter</cp:lastModifiedBy>
  <cp:revision>66</cp:revision>
  <dcterms:created xsi:type="dcterms:W3CDTF">2020-03-28T08:44:56Z</dcterms:created>
  <dcterms:modified xsi:type="dcterms:W3CDTF">2020-04-03T06:55:41Z</dcterms:modified>
</cp:coreProperties>
</file>